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Seria 1</c:v>
                </c:pt>
              </c:strCache>
            </c:strRef>
          </c:tx>
          <c:spPr>
            <a:noFill/>
            <a:ln w="25400" cap="flat" cmpd="sng" algn="ctr">
              <a:solidFill>
                <a:schemeClr val="accent1"/>
              </a:solidFill>
              <a:miter lim="800000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14-4EFA-8242-05C3FB47F50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Seria 2</c:v>
                </c:pt>
              </c:strCache>
            </c:strRef>
          </c:tx>
          <c:spPr>
            <a:noFill/>
            <a:ln w="25400" cap="flat" cmpd="sng" algn="ctr">
              <a:solidFill>
                <a:schemeClr val="accent2"/>
              </a:solidFill>
              <a:miter lim="800000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4-4EFA-8242-05C3FB47F50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Seria 3</c:v>
                </c:pt>
              </c:strCache>
            </c:strRef>
          </c:tx>
          <c:spPr>
            <a:noFill/>
            <a:ln w="25400" cap="flat" cmpd="sng" algn="ctr">
              <a:solidFill>
                <a:schemeClr val="accent3"/>
              </a:solidFill>
              <a:miter lim="800000"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Kategoria 1</c:v>
                </c:pt>
                <c:pt idx="1">
                  <c:v>Kategoria 2</c:v>
                </c:pt>
                <c:pt idx="2">
                  <c:v>Kategoria 3</c:v>
                </c:pt>
                <c:pt idx="3">
                  <c:v>Kategoria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14-4EFA-8242-05C3FB47F5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35"/>
        <c:axId val="603895568"/>
        <c:axId val="603889296"/>
      </c:barChart>
      <c:catAx>
        <c:axId val="60389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3889296"/>
        <c:crosses val="autoZero"/>
        <c:auto val="1"/>
        <c:lblAlgn val="ctr"/>
        <c:lblOffset val="100"/>
        <c:noMultiLvlLbl val="0"/>
      </c:catAx>
      <c:valAx>
        <c:axId val="603889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60389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35000"/>
          <a:lumOff val="65000"/>
        </a:schemeClr>
      </a:solidFill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/>
    <cs:effectRef idx="0"/>
    <cs:fontRef idx="minor">
      <a:schemeClr val="dk1"/>
    </cs:fontRef>
    <cs:spPr>
      <a:noFill/>
      <a:ln w="25400" cap="flat" cmpd="sng" algn="ctr">
        <a:solidFill>
          <a:schemeClr val="phClr"/>
        </a:solidFill>
        <a:miter lim="800000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flat" cmpd="sng" algn="ctr">
        <a:solidFill>
          <a:schemeClr val="phClr"/>
        </a:solidFill>
        <a:miter lim="800000"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1"/>
    <cs:effectRef idx="0"/>
    <cs:fontRef idx="minor">
      <a:schemeClr val="tx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0" kern="1200" cap="none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774BCB-F951-48DB-AEFD-F3381844D30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6E14963-014C-415F-B98A-14B48EC68878}">
      <dgm:prSet phldrT="[Tekst]"/>
      <dgm:spPr/>
      <dgm:t>
        <a:bodyPr/>
        <a:lstStyle/>
        <a:p>
          <a:r>
            <a:rPr lang="pl-PL" dirty="0" smtClean="0"/>
            <a:t>Eksploracja, diagnoza</a:t>
          </a:r>
          <a:endParaRPr lang="pl-PL" dirty="0"/>
        </a:p>
      </dgm:t>
    </dgm:pt>
    <dgm:pt modelId="{96E29F7F-063F-4C4B-8AEB-273FBEB6D255}" type="parTrans" cxnId="{AD56B7B9-09DC-42E1-91E3-76F932C2BE0E}">
      <dgm:prSet/>
      <dgm:spPr/>
      <dgm:t>
        <a:bodyPr/>
        <a:lstStyle/>
        <a:p>
          <a:endParaRPr lang="pl-PL"/>
        </a:p>
      </dgm:t>
    </dgm:pt>
    <dgm:pt modelId="{41CF8C41-025C-4EE4-9B9B-93F1360EF98C}" type="sibTrans" cxnId="{AD56B7B9-09DC-42E1-91E3-76F932C2BE0E}">
      <dgm:prSet/>
      <dgm:spPr>
        <a:solidFill>
          <a:schemeClr val="accent5">
            <a:alpha val="90000"/>
          </a:schemeClr>
        </a:solidFill>
      </dgm:spPr>
      <dgm:t>
        <a:bodyPr/>
        <a:lstStyle/>
        <a:p>
          <a:endParaRPr lang="pl-PL"/>
        </a:p>
      </dgm:t>
    </dgm:pt>
    <dgm:pt modelId="{C1D0AB56-AAC7-45E4-93D7-BC2E87CC2DE3}">
      <dgm:prSet phldrT="[Tekst]"/>
      <dgm:spPr/>
      <dgm:t>
        <a:bodyPr/>
        <a:lstStyle/>
        <a:p>
          <a:r>
            <a:rPr lang="pl-PL" dirty="0" smtClean="0"/>
            <a:t>Opis</a:t>
          </a:r>
          <a:endParaRPr lang="pl-PL" dirty="0"/>
        </a:p>
      </dgm:t>
    </dgm:pt>
    <dgm:pt modelId="{2EDF9C13-3570-4F8A-B36F-44930FB4302C}" type="parTrans" cxnId="{3BA7CD50-C240-4A68-848D-99BBA4AC716A}">
      <dgm:prSet/>
      <dgm:spPr/>
      <dgm:t>
        <a:bodyPr/>
        <a:lstStyle/>
        <a:p>
          <a:endParaRPr lang="pl-PL"/>
        </a:p>
      </dgm:t>
    </dgm:pt>
    <dgm:pt modelId="{C71358DB-A012-4919-8DE7-8C69B3643A8A}" type="sibTrans" cxnId="{3BA7CD50-C240-4A68-848D-99BBA4AC716A}">
      <dgm:prSet/>
      <dgm:spPr>
        <a:solidFill>
          <a:schemeClr val="accent5">
            <a:alpha val="90000"/>
          </a:schemeClr>
        </a:solidFill>
      </dgm:spPr>
      <dgm:t>
        <a:bodyPr/>
        <a:lstStyle/>
        <a:p>
          <a:endParaRPr lang="pl-PL"/>
        </a:p>
      </dgm:t>
    </dgm:pt>
    <dgm:pt modelId="{DE4B6AE4-9FAD-4F34-818D-36EED9C64B83}">
      <dgm:prSet phldrT="[Tekst]"/>
      <dgm:spPr/>
      <dgm:t>
        <a:bodyPr/>
        <a:lstStyle/>
        <a:p>
          <a:r>
            <a:rPr lang="pl-PL" dirty="0" smtClean="0"/>
            <a:t>Analiza</a:t>
          </a:r>
          <a:endParaRPr lang="pl-PL" dirty="0"/>
        </a:p>
      </dgm:t>
    </dgm:pt>
    <dgm:pt modelId="{09C9B42C-FE89-4F37-8CDE-F04EA29EB2AE}" type="parTrans" cxnId="{78358D6E-1BE1-4B41-A60B-CAF8A9190307}">
      <dgm:prSet/>
      <dgm:spPr/>
      <dgm:t>
        <a:bodyPr/>
        <a:lstStyle/>
        <a:p>
          <a:endParaRPr lang="pl-PL"/>
        </a:p>
      </dgm:t>
    </dgm:pt>
    <dgm:pt modelId="{74250064-0115-451D-9FBD-A4B61C62142E}" type="sibTrans" cxnId="{78358D6E-1BE1-4B41-A60B-CAF8A9190307}">
      <dgm:prSet/>
      <dgm:spPr>
        <a:solidFill>
          <a:schemeClr val="accent5">
            <a:alpha val="90000"/>
          </a:schemeClr>
        </a:solidFill>
      </dgm:spPr>
      <dgm:t>
        <a:bodyPr/>
        <a:lstStyle/>
        <a:p>
          <a:endParaRPr lang="pl-PL" dirty="0"/>
        </a:p>
      </dgm:t>
    </dgm:pt>
    <dgm:pt modelId="{C8189623-3723-4C0C-86F4-E8AF5F047ACC}">
      <dgm:prSet/>
      <dgm:spPr/>
      <dgm:t>
        <a:bodyPr/>
        <a:lstStyle/>
        <a:p>
          <a:r>
            <a:rPr lang="pl-PL" dirty="0" smtClean="0"/>
            <a:t>Wyjaśnienie, interpretacja</a:t>
          </a:r>
          <a:endParaRPr lang="pl-PL" dirty="0"/>
        </a:p>
      </dgm:t>
    </dgm:pt>
    <dgm:pt modelId="{0471FE46-BAA6-427A-96B3-9EB52B1C5E5F}" type="parTrans" cxnId="{DA591E18-AE15-461E-8EB2-6620BEB59727}">
      <dgm:prSet/>
      <dgm:spPr/>
      <dgm:t>
        <a:bodyPr/>
        <a:lstStyle/>
        <a:p>
          <a:endParaRPr lang="pl-PL"/>
        </a:p>
      </dgm:t>
    </dgm:pt>
    <dgm:pt modelId="{E666950E-3AE4-43CE-B8AA-91FEBC034491}" type="sibTrans" cxnId="{DA591E18-AE15-461E-8EB2-6620BEB59727}">
      <dgm:prSet/>
      <dgm:spPr/>
      <dgm:t>
        <a:bodyPr/>
        <a:lstStyle/>
        <a:p>
          <a:endParaRPr lang="pl-PL"/>
        </a:p>
      </dgm:t>
    </dgm:pt>
    <dgm:pt modelId="{BA14AB63-30B6-475D-8177-C084C6667F45}" type="pres">
      <dgm:prSet presAssocID="{47774BCB-F951-48DB-AEFD-F3381844D309}" presName="outerComposite" presStyleCnt="0">
        <dgm:presLayoutVars>
          <dgm:chMax val="5"/>
          <dgm:dir/>
          <dgm:resizeHandles val="exact"/>
        </dgm:presLayoutVars>
      </dgm:prSet>
      <dgm:spPr/>
    </dgm:pt>
    <dgm:pt modelId="{58FC77B3-26DF-4653-B167-28F064315664}" type="pres">
      <dgm:prSet presAssocID="{47774BCB-F951-48DB-AEFD-F3381844D309}" presName="dummyMaxCanvas" presStyleCnt="0">
        <dgm:presLayoutVars/>
      </dgm:prSet>
      <dgm:spPr/>
    </dgm:pt>
    <dgm:pt modelId="{62D66CED-5533-4E8B-9BAB-E196C310F062}" type="pres">
      <dgm:prSet presAssocID="{47774BCB-F951-48DB-AEFD-F3381844D309}" presName="FourNodes_1" presStyleLbl="node1" presStyleIdx="0" presStyleCnt="4">
        <dgm:presLayoutVars>
          <dgm:bulletEnabled val="1"/>
        </dgm:presLayoutVars>
      </dgm:prSet>
      <dgm:spPr/>
    </dgm:pt>
    <dgm:pt modelId="{2E9CD0AE-9CAC-460A-88FB-1E74A56244F0}" type="pres">
      <dgm:prSet presAssocID="{47774BCB-F951-48DB-AEFD-F3381844D309}" presName="FourNodes_2" presStyleLbl="node1" presStyleIdx="1" presStyleCnt="4">
        <dgm:presLayoutVars>
          <dgm:bulletEnabled val="1"/>
        </dgm:presLayoutVars>
      </dgm:prSet>
      <dgm:spPr/>
    </dgm:pt>
    <dgm:pt modelId="{E7FECF33-F543-4531-8D66-958D9C932179}" type="pres">
      <dgm:prSet presAssocID="{47774BCB-F951-48DB-AEFD-F3381844D309}" presName="FourNodes_3" presStyleLbl="node1" presStyleIdx="2" presStyleCnt="4">
        <dgm:presLayoutVars>
          <dgm:bulletEnabled val="1"/>
        </dgm:presLayoutVars>
      </dgm:prSet>
      <dgm:spPr/>
    </dgm:pt>
    <dgm:pt modelId="{791FA610-FA49-420A-B985-47666326640E}" type="pres">
      <dgm:prSet presAssocID="{47774BCB-F951-48DB-AEFD-F3381844D309}" presName="FourNodes_4" presStyleLbl="node1" presStyleIdx="3" presStyleCnt="4">
        <dgm:presLayoutVars>
          <dgm:bulletEnabled val="1"/>
        </dgm:presLayoutVars>
      </dgm:prSet>
      <dgm:spPr/>
    </dgm:pt>
    <dgm:pt modelId="{645F481A-A6BF-46D0-8E80-4B53AC268005}" type="pres">
      <dgm:prSet presAssocID="{47774BCB-F951-48DB-AEFD-F3381844D309}" presName="FourConn_1-2" presStyleLbl="fgAccFollowNode1" presStyleIdx="0" presStyleCnt="3">
        <dgm:presLayoutVars>
          <dgm:bulletEnabled val="1"/>
        </dgm:presLayoutVars>
      </dgm:prSet>
      <dgm:spPr/>
    </dgm:pt>
    <dgm:pt modelId="{03A9ADC0-F6F5-43B4-A75B-BEC466E3FD95}" type="pres">
      <dgm:prSet presAssocID="{47774BCB-F951-48DB-AEFD-F3381844D309}" presName="FourConn_2-3" presStyleLbl="fgAccFollowNode1" presStyleIdx="1" presStyleCnt="3">
        <dgm:presLayoutVars>
          <dgm:bulletEnabled val="1"/>
        </dgm:presLayoutVars>
      </dgm:prSet>
      <dgm:spPr/>
    </dgm:pt>
    <dgm:pt modelId="{B762EE27-8CE6-4F7E-A91B-A033C3A8C588}" type="pres">
      <dgm:prSet presAssocID="{47774BCB-F951-48DB-AEFD-F3381844D309}" presName="FourConn_3-4" presStyleLbl="fgAccFollowNode1" presStyleIdx="2" presStyleCnt="3">
        <dgm:presLayoutVars>
          <dgm:bulletEnabled val="1"/>
        </dgm:presLayoutVars>
      </dgm:prSet>
      <dgm:spPr/>
    </dgm:pt>
    <dgm:pt modelId="{CF2CCC7E-9611-47E1-A655-8AF0A04B313F}" type="pres">
      <dgm:prSet presAssocID="{47774BCB-F951-48DB-AEFD-F3381844D309}" presName="FourNodes_1_text" presStyleLbl="node1" presStyleIdx="3" presStyleCnt="4">
        <dgm:presLayoutVars>
          <dgm:bulletEnabled val="1"/>
        </dgm:presLayoutVars>
      </dgm:prSet>
      <dgm:spPr/>
    </dgm:pt>
    <dgm:pt modelId="{67CC86A5-EE3C-4043-A139-8886DE603152}" type="pres">
      <dgm:prSet presAssocID="{47774BCB-F951-48DB-AEFD-F3381844D309}" presName="FourNodes_2_text" presStyleLbl="node1" presStyleIdx="3" presStyleCnt="4">
        <dgm:presLayoutVars>
          <dgm:bulletEnabled val="1"/>
        </dgm:presLayoutVars>
      </dgm:prSet>
      <dgm:spPr/>
    </dgm:pt>
    <dgm:pt modelId="{08788682-0CAD-4C8F-A133-3B9ED2850912}" type="pres">
      <dgm:prSet presAssocID="{47774BCB-F951-48DB-AEFD-F3381844D309}" presName="FourNodes_3_text" presStyleLbl="node1" presStyleIdx="3" presStyleCnt="4">
        <dgm:presLayoutVars>
          <dgm:bulletEnabled val="1"/>
        </dgm:presLayoutVars>
      </dgm:prSet>
      <dgm:spPr/>
    </dgm:pt>
    <dgm:pt modelId="{E28A80DB-47AC-467C-96BD-8283777AE904}" type="pres">
      <dgm:prSet presAssocID="{47774BCB-F951-48DB-AEFD-F3381844D309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48E0BB0B-3314-4CC1-8F08-8454587D4893}" type="presOf" srcId="{66E14963-014C-415F-B98A-14B48EC68878}" destId="{62D66CED-5533-4E8B-9BAB-E196C310F062}" srcOrd="0" destOrd="0" presId="urn:microsoft.com/office/officeart/2005/8/layout/vProcess5"/>
    <dgm:cxn modelId="{BB915436-BE0B-451B-B8F2-6FDAE012B89A}" type="presOf" srcId="{DE4B6AE4-9FAD-4F34-818D-36EED9C64B83}" destId="{08788682-0CAD-4C8F-A133-3B9ED2850912}" srcOrd="1" destOrd="0" presId="urn:microsoft.com/office/officeart/2005/8/layout/vProcess5"/>
    <dgm:cxn modelId="{9473DCDD-DDC7-4A2B-B2F3-7F121ABC1BB3}" type="presOf" srcId="{41CF8C41-025C-4EE4-9B9B-93F1360EF98C}" destId="{645F481A-A6BF-46D0-8E80-4B53AC268005}" srcOrd="0" destOrd="0" presId="urn:microsoft.com/office/officeart/2005/8/layout/vProcess5"/>
    <dgm:cxn modelId="{1FAE3082-45D0-4C54-ACB7-C0E84880E92C}" type="presOf" srcId="{C8189623-3723-4C0C-86F4-E8AF5F047ACC}" destId="{E28A80DB-47AC-467C-96BD-8283777AE904}" srcOrd="1" destOrd="0" presId="urn:microsoft.com/office/officeart/2005/8/layout/vProcess5"/>
    <dgm:cxn modelId="{5F68769F-C980-44BA-A4F9-C35B7AB7B94C}" type="presOf" srcId="{74250064-0115-451D-9FBD-A4B61C62142E}" destId="{B762EE27-8CE6-4F7E-A91B-A033C3A8C588}" srcOrd="0" destOrd="0" presId="urn:microsoft.com/office/officeart/2005/8/layout/vProcess5"/>
    <dgm:cxn modelId="{1B50A3ED-E89C-454D-A057-A686D80D1074}" type="presOf" srcId="{DE4B6AE4-9FAD-4F34-818D-36EED9C64B83}" destId="{E7FECF33-F543-4531-8D66-958D9C932179}" srcOrd="0" destOrd="0" presId="urn:microsoft.com/office/officeart/2005/8/layout/vProcess5"/>
    <dgm:cxn modelId="{67876149-33C7-456E-9875-A2CD498F82F6}" type="presOf" srcId="{C1D0AB56-AAC7-45E4-93D7-BC2E87CC2DE3}" destId="{2E9CD0AE-9CAC-460A-88FB-1E74A56244F0}" srcOrd="0" destOrd="0" presId="urn:microsoft.com/office/officeart/2005/8/layout/vProcess5"/>
    <dgm:cxn modelId="{AD56B7B9-09DC-42E1-91E3-76F932C2BE0E}" srcId="{47774BCB-F951-48DB-AEFD-F3381844D309}" destId="{66E14963-014C-415F-B98A-14B48EC68878}" srcOrd="0" destOrd="0" parTransId="{96E29F7F-063F-4C4B-8AEB-273FBEB6D255}" sibTransId="{41CF8C41-025C-4EE4-9B9B-93F1360EF98C}"/>
    <dgm:cxn modelId="{ED5A9AEC-AB35-4542-A96F-03017C6B81CD}" type="presOf" srcId="{47774BCB-F951-48DB-AEFD-F3381844D309}" destId="{BA14AB63-30B6-475D-8177-C084C6667F45}" srcOrd="0" destOrd="0" presId="urn:microsoft.com/office/officeart/2005/8/layout/vProcess5"/>
    <dgm:cxn modelId="{78358D6E-1BE1-4B41-A60B-CAF8A9190307}" srcId="{47774BCB-F951-48DB-AEFD-F3381844D309}" destId="{DE4B6AE4-9FAD-4F34-818D-36EED9C64B83}" srcOrd="2" destOrd="0" parTransId="{09C9B42C-FE89-4F37-8CDE-F04EA29EB2AE}" sibTransId="{74250064-0115-451D-9FBD-A4B61C62142E}"/>
    <dgm:cxn modelId="{7E169FBE-7F0C-4059-9297-DE33933266C8}" type="presOf" srcId="{C71358DB-A012-4919-8DE7-8C69B3643A8A}" destId="{03A9ADC0-F6F5-43B4-A75B-BEC466E3FD95}" srcOrd="0" destOrd="0" presId="urn:microsoft.com/office/officeart/2005/8/layout/vProcess5"/>
    <dgm:cxn modelId="{3AD36B24-6CF8-435A-A7BF-C255A4C88700}" type="presOf" srcId="{C8189623-3723-4C0C-86F4-E8AF5F047ACC}" destId="{791FA610-FA49-420A-B985-47666326640E}" srcOrd="0" destOrd="0" presId="urn:microsoft.com/office/officeart/2005/8/layout/vProcess5"/>
    <dgm:cxn modelId="{B8FB99F6-D0D4-4ADD-96A0-F3F40D059CCC}" type="presOf" srcId="{C1D0AB56-AAC7-45E4-93D7-BC2E87CC2DE3}" destId="{67CC86A5-EE3C-4043-A139-8886DE603152}" srcOrd="1" destOrd="0" presId="urn:microsoft.com/office/officeart/2005/8/layout/vProcess5"/>
    <dgm:cxn modelId="{3BA7CD50-C240-4A68-848D-99BBA4AC716A}" srcId="{47774BCB-F951-48DB-AEFD-F3381844D309}" destId="{C1D0AB56-AAC7-45E4-93D7-BC2E87CC2DE3}" srcOrd="1" destOrd="0" parTransId="{2EDF9C13-3570-4F8A-B36F-44930FB4302C}" sibTransId="{C71358DB-A012-4919-8DE7-8C69B3643A8A}"/>
    <dgm:cxn modelId="{66CEBE98-D3BC-486E-91E2-A0ABBBAC79F7}" type="presOf" srcId="{66E14963-014C-415F-B98A-14B48EC68878}" destId="{CF2CCC7E-9611-47E1-A655-8AF0A04B313F}" srcOrd="1" destOrd="0" presId="urn:microsoft.com/office/officeart/2005/8/layout/vProcess5"/>
    <dgm:cxn modelId="{DA591E18-AE15-461E-8EB2-6620BEB59727}" srcId="{47774BCB-F951-48DB-AEFD-F3381844D309}" destId="{C8189623-3723-4C0C-86F4-E8AF5F047ACC}" srcOrd="3" destOrd="0" parTransId="{0471FE46-BAA6-427A-96B3-9EB52B1C5E5F}" sibTransId="{E666950E-3AE4-43CE-B8AA-91FEBC034491}"/>
    <dgm:cxn modelId="{6A6C5281-0AEC-48F1-9F94-7C8DC07F3F57}" type="presParOf" srcId="{BA14AB63-30B6-475D-8177-C084C6667F45}" destId="{58FC77B3-26DF-4653-B167-28F064315664}" srcOrd="0" destOrd="0" presId="urn:microsoft.com/office/officeart/2005/8/layout/vProcess5"/>
    <dgm:cxn modelId="{66BA6441-10FB-4558-984E-4568462FBCBA}" type="presParOf" srcId="{BA14AB63-30B6-475D-8177-C084C6667F45}" destId="{62D66CED-5533-4E8B-9BAB-E196C310F062}" srcOrd="1" destOrd="0" presId="urn:microsoft.com/office/officeart/2005/8/layout/vProcess5"/>
    <dgm:cxn modelId="{B93E2045-2A4D-4633-8599-E883FAF20D5C}" type="presParOf" srcId="{BA14AB63-30B6-475D-8177-C084C6667F45}" destId="{2E9CD0AE-9CAC-460A-88FB-1E74A56244F0}" srcOrd="2" destOrd="0" presId="urn:microsoft.com/office/officeart/2005/8/layout/vProcess5"/>
    <dgm:cxn modelId="{00CA958E-131F-4666-9AB9-28417D594D4C}" type="presParOf" srcId="{BA14AB63-30B6-475D-8177-C084C6667F45}" destId="{E7FECF33-F543-4531-8D66-958D9C932179}" srcOrd="3" destOrd="0" presId="urn:microsoft.com/office/officeart/2005/8/layout/vProcess5"/>
    <dgm:cxn modelId="{37FEB7C8-4EBE-4C10-B25A-D1D487C49100}" type="presParOf" srcId="{BA14AB63-30B6-475D-8177-C084C6667F45}" destId="{791FA610-FA49-420A-B985-47666326640E}" srcOrd="4" destOrd="0" presId="urn:microsoft.com/office/officeart/2005/8/layout/vProcess5"/>
    <dgm:cxn modelId="{FEC09D80-45B6-47E8-B43E-C949982BA707}" type="presParOf" srcId="{BA14AB63-30B6-475D-8177-C084C6667F45}" destId="{645F481A-A6BF-46D0-8E80-4B53AC268005}" srcOrd="5" destOrd="0" presId="urn:microsoft.com/office/officeart/2005/8/layout/vProcess5"/>
    <dgm:cxn modelId="{F46FF732-F7FA-41F3-A0F0-0B4F0F94B571}" type="presParOf" srcId="{BA14AB63-30B6-475D-8177-C084C6667F45}" destId="{03A9ADC0-F6F5-43B4-A75B-BEC466E3FD95}" srcOrd="6" destOrd="0" presId="urn:microsoft.com/office/officeart/2005/8/layout/vProcess5"/>
    <dgm:cxn modelId="{B5040F7A-2E3F-4151-8B6C-7AE89961FBD6}" type="presParOf" srcId="{BA14AB63-30B6-475D-8177-C084C6667F45}" destId="{B762EE27-8CE6-4F7E-A91B-A033C3A8C588}" srcOrd="7" destOrd="0" presId="urn:microsoft.com/office/officeart/2005/8/layout/vProcess5"/>
    <dgm:cxn modelId="{9E9E3980-27CF-4DE1-9BB2-69AF2BA1AEC7}" type="presParOf" srcId="{BA14AB63-30B6-475D-8177-C084C6667F45}" destId="{CF2CCC7E-9611-47E1-A655-8AF0A04B313F}" srcOrd="8" destOrd="0" presId="urn:microsoft.com/office/officeart/2005/8/layout/vProcess5"/>
    <dgm:cxn modelId="{27794C61-A146-4FB1-8329-6F5F7B5D8565}" type="presParOf" srcId="{BA14AB63-30B6-475D-8177-C084C6667F45}" destId="{67CC86A5-EE3C-4043-A139-8886DE603152}" srcOrd="9" destOrd="0" presId="urn:microsoft.com/office/officeart/2005/8/layout/vProcess5"/>
    <dgm:cxn modelId="{59AE849B-A9E5-49F2-93D8-58084EDA7287}" type="presParOf" srcId="{BA14AB63-30B6-475D-8177-C084C6667F45}" destId="{08788682-0CAD-4C8F-A133-3B9ED2850912}" srcOrd="10" destOrd="0" presId="urn:microsoft.com/office/officeart/2005/8/layout/vProcess5"/>
    <dgm:cxn modelId="{3A107EE2-463C-4546-9553-8B61040163D4}" type="presParOf" srcId="{BA14AB63-30B6-475D-8177-C084C6667F45}" destId="{E28A80DB-47AC-467C-96BD-8283777AE904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66CED-5533-4E8B-9BAB-E196C310F062}">
      <dsp:nvSpPr>
        <dsp:cNvPr id="0" name=""/>
        <dsp:cNvSpPr/>
      </dsp:nvSpPr>
      <dsp:spPr>
        <a:xfrm>
          <a:off x="0" y="0"/>
          <a:ext cx="4479340" cy="615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Eksploracja, diagnoza</a:t>
          </a:r>
          <a:endParaRPr lang="pl-PL" sz="2600" kern="1200" dirty="0"/>
        </a:p>
      </dsp:txBody>
      <dsp:txXfrm>
        <a:off x="18015" y="18015"/>
        <a:ext cx="3763661" cy="579036"/>
      </dsp:txXfrm>
    </dsp:sp>
    <dsp:sp modelId="{2E9CD0AE-9CAC-460A-88FB-1E74A56244F0}">
      <dsp:nvSpPr>
        <dsp:cNvPr id="0" name=""/>
        <dsp:cNvSpPr/>
      </dsp:nvSpPr>
      <dsp:spPr>
        <a:xfrm>
          <a:off x="375144" y="726897"/>
          <a:ext cx="4479340" cy="615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Opis</a:t>
          </a:r>
          <a:endParaRPr lang="pl-PL" sz="2600" kern="1200" dirty="0"/>
        </a:p>
      </dsp:txBody>
      <dsp:txXfrm>
        <a:off x="393159" y="744912"/>
        <a:ext cx="3668372" cy="579036"/>
      </dsp:txXfrm>
    </dsp:sp>
    <dsp:sp modelId="{E7FECF33-F543-4531-8D66-958D9C932179}">
      <dsp:nvSpPr>
        <dsp:cNvPr id="0" name=""/>
        <dsp:cNvSpPr/>
      </dsp:nvSpPr>
      <dsp:spPr>
        <a:xfrm>
          <a:off x="744690" y="1453794"/>
          <a:ext cx="4479340" cy="615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Analiza</a:t>
          </a:r>
          <a:endParaRPr lang="pl-PL" sz="2600" kern="1200" dirty="0"/>
        </a:p>
      </dsp:txBody>
      <dsp:txXfrm>
        <a:off x="762705" y="1471809"/>
        <a:ext cx="3673971" cy="579036"/>
      </dsp:txXfrm>
    </dsp:sp>
    <dsp:sp modelId="{791FA610-FA49-420A-B985-47666326640E}">
      <dsp:nvSpPr>
        <dsp:cNvPr id="0" name=""/>
        <dsp:cNvSpPr/>
      </dsp:nvSpPr>
      <dsp:spPr>
        <a:xfrm>
          <a:off x="1119835" y="2180692"/>
          <a:ext cx="4479340" cy="6150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Wyjaśnienie, interpretacja</a:t>
          </a:r>
          <a:endParaRPr lang="pl-PL" sz="2600" kern="1200" dirty="0"/>
        </a:p>
      </dsp:txBody>
      <dsp:txXfrm>
        <a:off x="1137850" y="2198707"/>
        <a:ext cx="3668372" cy="579036"/>
      </dsp:txXfrm>
    </dsp:sp>
    <dsp:sp modelId="{645F481A-A6BF-46D0-8E80-4B53AC268005}">
      <dsp:nvSpPr>
        <dsp:cNvPr id="0" name=""/>
        <dsp:cNvSpPr/>
      </dsp:nvSpPr>
      <dsp:spPr>
        <a:xfrm>
          <a:off x="4079547" y="471085"/>
          <a:ext cx="399793" cy="3997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>
        <a:off x="4169500" y="471085"/>
        <a:ext cx="219887" cy="300844"/>
      </dsp:txXfrm>
    </dsp:sp>
    <dsp:sp modelId="{03A9ADC0-F6F5-43B4-A75B-BEC466E3FD95}">
      <dsp:nvSpPr>
        <dsp:cNvPr id="0" name=""/>
        <dsp:cNvSpPr/>
      </dsp:nvSpPr>
      <dsp:spPr>
        <a:xfrm>
          <a:off x="4454692" y="1197982"/>
          <a:ext cx="399793" cy="3997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/>
        </a:p>
      </dsp:txBody>
      <dsp:txXfrm>
        <a:off x="4544645" y="1197982"/>
        <a:ext cx="219887" cy="300844"/>
      </dsp:txXfrm>
    </dsp:sp>
    <dsp:sp modelId="{B762EE27-8CE6-4F7E-A91B-A033C3A8C588}">
      <dsp:nvSpPr>
        <dsp:cNvPr id="0" name=""/>
        <dsp:cNvSpPr/>
      </dsp:nvSpPr>
      <dsp:spPr>
        <a:xfrm>
          <a:off x="4824237" y="1924880"/>
          <a:ext cx="399793" cy="3997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</a:schemeClr>
        </a:solidFill>
        <a:ln w="12700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900" kern="1200" dirty="0"/>
        </a:p>
      </dsp:txBody>
      <dsp:txXfrm>
        <a:off x="4914190" y="1924880"/>
        <a:ext cx="219887" cy="3008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0992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75405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474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306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974461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035256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984188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747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790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933019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674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0BE368D-AF12-4AD3-A85F-2460CCA057BB}" type="datetimeFigureOut">
              <a:rPr lang="pl-PL" smtClean="0"/>
              <a:t>15.05.2021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3899BEF-2F1F-4501-A2A6-29AEAABC55AF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4490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pl" sz="5400" dirty="0"/>
              <a:t>Typy badań </a:t>
            </a:r>
            <a:br>
              <a:rPr lang="pl" sz="5400" dirty="0"/>
            </a:br>
            <a:r>
              <a:rPr lang="pl" sz="5400" dirty="0"/>
              <a:t>w pracy socjalnej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pl" dirty="0"/>
          </a:p>
        </p:txBody>
      </p:sp>
    </p:spTree>
    <p:extLst>
      <p:ext uri="{BB962C8B-B14F-4D97-AF65-F5344CB8AC3E}">
        <p14:creationId xmlns:p14="http://schemas.microsoft.com/office/powerpoint/2010/main" val="34563272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2941" y="382385"/>
            <a:ext cx="10175671" cy="1750471"/>
          </a:xfrm>
        </p:spPr>
        <p:txBody>
          <a:bodyPr rtlCol="0">
            <a:noAutofit/>
          </a:bodyPr>
          <a:lstStyle/>
          <a:p>
            <a:pPr algn="just"/>
            <a:r>
              <a:rPr lang="pl-PL" sz="2400" b="1" dirty="0">
                <a:latin typeface="Arial Narrow" panose="020B0606020202030204" pitchFamily="34" charset="0"/>
              </a:rPr>
              <a:t>Badanie</a:t>
            </a:r>
            <a:r>
              <a:rPr lang="pl-PL" sz="2400" dirty="0">
                <a:latin typeface="Arial Narrow" panose="020B0606020202030204" pitchFamily="34" charset="0"/>
              </a:rPr>
              <a:t> to zbieranie i analizowanie danych według określonych </a:t>
            </a:r>
            <a:r>
              <a:rPr lang="pl-PL" sz="2400" b="1" dirty="0">
                <a:latin typeface="Arial Narrow" panose="020B0606020202030204" pitchFamily="34" charset="0"/>
              </a:rPr>
              <a:t>metod</a:t>
            </a:r>
            <a:r>
              <a:rPr lang="pl-PL" sz="2400" dirty="0">
                <a:latin typeface="Arial Narrow" panose="020B0606020202030204" pitchFamily="34" charset="0"/>
              </a:rPr>
              <a:t> i za pomocą określonych </a:t>
            </a:r>
            <a:r>
              <a:rPr lang="pl-PL" sz="2400" b="1" dirty="0" smtClean="0">
                <a:latin typeface="Arial Narrow" panose="020B0606020202030204" pitchFamily="34" charset="0"/>
              </a:rPr>
              <a:t>technik i narzędzi badawczych </a:t>
            </a:r>
            <a:r>
              <a:rPr lang="pl-PL" sz="2400" dirty="0" smtClean="0">
                <a:latin typeface="Arial Narrow" panose="020B0606020202030204" pitchFamily="34" charset="0"/>
              </a:rPr>
              <a:t>dobranych </a:t>
            </a:r>
            <a:r>
              <a:rPr lang="pl-PL" sz="2400" dirty="0">
                <a:latin typeface="Arial Narrow" panose="020B0606020202030204" pitchFamily="34" charset="0"/>
              </a:rPr>
              <a:t>stosownie do celu badania. Cechą badań naukowych jest powtarzalność wyniku przy zastosowaniu tych samych metod i technik.</a:t>
            </a:r>
            <a:endParaRPr lang="pl" sz="2400" dirty="0">
              <a:latin typeface="Arial Narrow" panose="020B0606020202030204" pitchFamily="34" charset="0"/>
            </a:endParaRPr>
          </a:p>
        </p:txBody>
      </p:sp>
      <p:graphicFrame>
        <p:nvGraphicFramePr>
          <p:cNvPr id="6" name="Zawartość — symbol zastępczy 5" descr="Wykres kolumnowy grupowany przedstawiający wartości 3 serii dla 4 kategorii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7509078"/>
              </p:ext>
            </p:extLst>
          </p:nvPr>
        </p:nvGraphicFramePr>
        <p:xfrm>
          <a:off x="1252737" y="2276872"/>
          <a:ext cx="10175875" cy="359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52812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/>
            <a:r>
              <a:rPr lang="pl-PL" sz="2400" dirty="0">
                <a:latin typeface="Arial Narrow" panose="020B0606020202030204" pitchFamily="34" charset="0"/>
              </a:rPr>
              <a:t>Przyjęcie </a:t>
            </a:r>
            <a:r>
              <a:rPr lang="pl-PL" sz="2400" b="1" dirty="0">
                <a:latin typeface="Arial Narrow" panose="020B0606020202030204" pitchFamily="34" charset="0"/>
              </a:rPr>
              <a:t>postawy badacza </a:t>
            </a:r>
            <a:r>
              <a:rPr lang="pl-PL" sz="2400" dirty="0">
                <a:latin typeface="Arial Narrow" panose="020B0606020202030204" pitchFamily="34" charset="0"/>
              </a:rPr>
              <a:t>oznacza przyjęcie postawy </a:t>
            </a:r>
            <a:r>
              <a:rPr lang="pl-PL" sz="2400" b="1" dirty="0" smtClean="0">
                <a:latin typeface="Arial Narrow" panose="020B0606020202030204" pitchFamily="34" charset="0"/>
              </a:rPr>
              <a:t>obiektywnej i refleksyjnej</a:t>
            </a:r>
            <a:r>
              <a:rPr lang="pl-PL" sz="2400" dirty="0">
                <a:latin typeface="Arial Narrow" panose="020B0606020202030204" pitchFamily="34" charset="0"/>
              </a:rPr>
              <a:t>, szukanie prawidłowości </a:t>
            </a:r>
            <a:r>
              <a:rPr lang="pl-PL" sz="2400" dirty="0" smtClean="0">
                <a:latin typeface="Arial Narrow" panose="020B0606020202030204" pitchFamily="34" charset="0"/>
              </a:rPr>
              <a:t/>
            </a:r>
            <a:br>
              <a:rPr lang="pl-PL" sz="2400" dirty="0" smtClean="0">
                <a:latin typeface="Arial Narrow" panose="020B0606020202030204" pitchFamily="34" charset="0"/>
              </a:rPr>
            </a:br>
            <a:r>
              <a:rPr lang="pl-PL" sz="2400" dirty="0" smtClean="0">
                <a:latin typeface="Arial Narrow" panose="020B0606020202030204" pitchFamily="34" charset="0"/>
              </a:rPr>
              <a:t>i </a:t>
            </a:r>
            <a:r>
              <a:rPr lang="pl-PL" sz="2400" dirty="0">
                <a:latin typeface="Arial Narrow" panose="020B0606020202030204" pitchFamily="34" charset="0"/>
              </a:rPr>
              <a:t>weryfikacji swoich przekonań, a także </a:t>
            </a:r>
            <a:r>
              <a:rPr lang="pl-PL" sz="2400" dirty="0" smtClean="0">
                <a:latin typeface="Arial Narrow" panose="020B0606020202030204" pitchFamily="34" charset="0"/>
              </a:rPr>
              <a:t/>
            </a:r>
            <a:br>
              <a:rPr lang="pl-PL" sz="2400" dirty="0" smtClean="0">
                <a:latin typeface="Arial Narrow" panose="020B0606020202030204" pitchFamily="34" charset="0"/>
              </a:rPr>
            </a:br>
            <a:r>
              <a:rPr lang="pl-PL" sz="2400" dirty="0" smtClean="0">
                <a:latin typeface="Arial Narrow" panose="020B0606020202030204" pitchFamily="34" charset="0"/>
              </a:rPr>
              <a:t>potwierdzenia </a:t>
            </a:r>
            <a:r>
              <a:rPr lang="pl-PL" sz="2400" dirty="0">
                <a:latin typeface="Arial Narrow" panose="020B0606020202030204" pitchFamily="34" charset="0"/>
              </a:rPr>
              <a:t>zasadności </a:t>
            </a:r>
            <a:r>
              <a:rPr lang="pl-PL" sz="2400" dirty="0" smtClean="0">
                <a:latin typeface="Arial Narrow" panose="020B0606020202030204" pitchFamily="34" charset="0"/>
              </a:rPr>
              <a:t>swoich </a:t>
            </a:r>
            <a:r>
              <a:rPr lang="pl-PL" sz="2400" dirty="0">
                <a:latin typeface="Arial Narrow" panose="020B0606020202030204" pitchFamily="34" charset="0"/>
              </a:rPr>
              <a:t>działań.</a:t>
            </a:r>
            <a:endParaRPr lang="pl" sz="2400" dirty="0">
              <a:latin typeface="Arial Narrow" panose="020B0606020202030204" pitchFamily="34" charset="0"/>
            </a:endParaRPr>
          </a:p>
        </p:txBody>
      </p:sp>
      <p:sp>
        <p:nvSpPr>
          <p:cNvPr id="10" name="Zawartość — symbol zastępczy 9"/>
          <p:cNvSpPr>
            <a:spLocks noGrp="1"/>
          </p:cNvSpPr>
          <p:nvPr>
            <p:ph sz="half" idx="1"/>
          </p:nvPr>
        </p:nvSpPr>
        <p:spPr>
          <a:xfrm>
            <a:off x="911424" y="2132857"/>
            <a:ext cx="4799611" cy="4293095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</a:pPr>
            <a:r>
              <a:rPr lang="pl" b="1" cap="all" dirty="0">
                <a:latin typeface="Arial Narrow" panose="020B0606020202030204" pitchFamily="34" charset="0"/>
              </a:rPr>
              <a:t>CELE BADAŃ W NAUKACH SPOŁECZNYCH:</a:t>
            </a:r>
          </a:p>
          <a:p>
            <a:r>
              <a:rPr lang="pl-PL" sz="2400" cap="all" dirty="0">
                <a:latin typeface="Arial Narrow" panose="020B0606020202030204" pitchFamily="34" charset="0"/>
              </a:rPr>
              <a:t>badania służą do określania kierunków zmian i oceny tych zmian, </a:t>
            </a:r>
          </a:p>
          <a:p>
            <a:pPr marL="0" indent="0">
              <a:buNone/>
            </a:pPr>
            <a:r>
              <a:rPr lang="pl-PL" sz="2400" dirty="0">
                <a:latin typeface="Arial Narrow" panose="020B0606020202030204" pitchFamily="34" charset="0"/>
              </a:rPr>
              <a:t>ale także jak wszystkie badania naukowe mają </a:t>
            </a:r>
            <a:br>
              <a:rPr lang="pl-PL" sz="2400" dirty="0">
                <a:latin typeface="Arial Narrow" panose="020B0606020202030204" pitchFamily="34" charset="0"/>
              </a:rPr>
            </a:br>
            <a:r>
              <a:rPr lang="pl-PL" sz="2400" dirty="0">
                <a:latin typeface="Arial Narrow" panose="020B0606020202030204" pitchFamily="34" charset="0"/>
              </a:rPr>
              <a:t>za cel:</a:t>
            </a:r>
            <a:endParaRPr lang="pl" sz="2400" dirty="0">
              <a:latin typeface="Arial Narrow" panose="020B0606020202030204" pitchFamily="34" charset="0"/>
            </a:endParaRPr>
          </a:p>
          <a:p>
            <a:pPr rtl="0"/>
            <a:r>
              <a:rPr lang="pl-PL" sz="2400" cap="all" dirty="0">
                <a:latin typeface="Arial Narrow" panose="020B0606020202030204" pitchFamily="34" charset="0"/>
              </a:rPr>
              <a:t>E</a:t>
            </a:r>
            <a:r>
              <a:rPr lang="pl" sz="2400" cap="all" dirty="0">
                <a:latin typeface="Arial Narrow" panose="020B0606020202030204" pitchFamily="34" charset="0"/>
              </a:rPr>
              <a:t>KSPLORACJę</a:t>
            </a:r>
          </a:p>
          <a:p>
            <a:pPr rtl="0"/>
            <a:r>
              <a:rPr lang="pl-PL" sz="2400" cap="all" dirty="0">
                <a:latin typeface="Arial Narrow" panose="020B0606020202030204" pitchFamily="34" charset="0"/>
              </a:rPr>
              <a:t>O</a:t>
            </a:r>
            <a:r>
              <a:rPr lang="pl" sz="2400" cap="all" dirty="0" smtClean="0">
                <a:latin typeface="Arial Narrow" panose="020B0606020202030204" pitchFamily="34" charset="0"/>
              </a:rPr>
              <a:t>PIS</a:t>
            </a:r>
          </a:p>
          <a:p>
            <a:pPr rtl="0"/>
            <a:r>
              <a:rPr lang="pl" sz="2400" cap="all" dirty="0" smtClean="0">
                <a:latin typeface="Arial Narrow" panose="020B0606020202030204" pitchFamily="34" charset="0"/>
              </a:rPr>
              <a:t>analizę</a:t>
            </a:r>
            <a:endParaRPr lang="pl" sz="2400" cap="all" dirty="0">
              <a:latin typeface="Arial Narrow" panose="020B0606020202030204" pitchFamily="34" charset="0"/>
            </a:endParaRPr>
          </a:p>
          <a:p>
            <a:pPr rtl="0"/>
            <a:r>
              <a:rPr lang="pl-PL" sz="2400" cap="all" dirty="0">
                <a:latin typeface="Arial Narrow" panose="020B0606020202030204" pitchFamily="34" charset="0"/>
              </a:rPr>
              <a:t>W</a:t>
            </a:r>
            <a:r>
              <a:rPr lang="pl" sz="2400" cap="all" dirty="0" smtClean="0">
                <a:latin typeface="Arial Narrow" panose="020B0606020202030204" pitchFamily="34" charset="0"/>
              </a:rPr>
              <a:t>YJAŚNIENIE, interpretację</a:t>
            </a:r>
            <a:endParaRPr lang="pl" sz="24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pl" sz="2400" b="1" dirty="0">
              <a:latin typeface="Arial Narrow" panose="020B0606020202030204" pitchFamily="34" charset="0"/>
            </a:endParaRPr>
          </a:p>
          <a:p>
            <a:pPr marL="0" indent="0">
              <a:buNone/>
            </a:pPr>
            <a:endParaRPr lang="pl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73987246"/>
              </p:ext>
            </p:extLst>
          </p:nvPr>
        </p:nvGraphicFramePr>
        <p:xfrm>
          <a:off x="6181344" y="2132857"/>
          <a:ext cx="5599176" cy="2795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02224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3991" y="381002"/>
            <a:ext cx="10170051" cy="671735"/>
          </a:xfrm>
        </p:spPr>
        <p:txBody>
          <a:bodyPr rtlCol="0">
            <a:normAutofit/>
          </a:bodyPr>
          <a:lstStyle/>
          <a:p>
            <a:pPr algn="ctr" rtl="0"/>
            <a:r>
              <a:rPr lang="pl" sz="3600" dirty="0">
                <a:latin typeface="Arial Narrow" panose="020B0606020202030204" pitchFamily="34" charset="0"/>
              </a:rPr>
              <a:t>Rodzaje badań w polityce społecznej </a:t>
            </a: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21901340"/>
              </p:ext>
            </p:extLst>
          </p:nvPr>
        </p:nvGraphicFramePr>
        <p:xfrm>
          <a:off x="911424" y="1052739"/>
          <a:ext cx="10873208" cy="54478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2208">
                  <a:extLst>
                    <a:ext uri="{9D8B030D-6E8A-4147-A177-3AD203B41FA5}">
                      <a16:colId xmlns:a16="http://schemas.microsoft.com/office/drawing/2014/main" val="416976296"/>
                    </a:ext>
                  </a:extLst>
                </a:gridCol>
                <a:gridCol w="4448913">
                  <a:extLst>
                    <a:ext uri="{9D8B030D-6E8A-4147-A177-3AD203B41FA5}">
                      <a16:colId xmlns:a16="http://schemas.microsoft.com/office/drawing/2014/main" val="494780302"/>
                    </a:ext>
                  </a:extLst>
                </a:gridCol>
                <a:gridCol w="4552087">
                  <a:extLst>
                    <a:ext uri="{9D8B030D-6E8A-4147-A177-3AD203B41FA5}">
                      <a16:colId xmlns:a16="http://schemas.microsoft.com/office/drawing/2014/main" val="1272814592"/>
                    </a:ext>
                  </a:extLst>
                </a:gridCol>
              </a:tblGrid>
              <a:tr h="581954">
                <a:tc>
                  <a:txBody>
                    <a:bodyPr/>
                    <a:lstStyle/>
                    <a:p>
                      <a:pPr algn="ctr"/>
                      <a:r>
                        <a:rPr lang="pl-PL" sz="1400" u="none" strike="noStrike" kern="1200" baseline="0" dirty="0" smtClean="0"/>
                        <a:t>Rodzaj badania</a:t>
                      </a:r>
                      <a:endParaRPr lang="pl-PL" sz="1400" b="1" i="0" dirty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strike="noStrike" kern="1200" baseline="0" dirty="0" smtClean="0"/>
                        <a:t>Na jakie pytania odpowiada</a:t>
                      </a:r>
                      <a:endParaRPr lang="pl-PL" sz="1400" b="1" i="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u="none" strike="noStrike" kern="1200" baseline="0" dirty="0" smtClean="0"/>
                        <a:t>Przykład badania</a:t>
                      </a:r>
                    </a:p>
                    <a:p>
                      <a:pPr algn="ctr"/>
                      <a:r>
                        <a:rPr lang="pl-PL" sz="1400" u="none" strike="noStrike" kern="1200" baseline="0" dirty="0" smtClean="0"/>
                        <a:t>w pomocy społecznej</a:t>
                      </a:r>
                      <a:endParaRPr lang="pl-PL" sz="1400" b="1" i="0" dirty="0" smtClean="0">
                        <a:latin typeface="Arial Narrow" panose="020B0606020202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4211170"/>
                  </a:ext>
                </a:extLst>
              </a:tr>
              <a:tr h="990400">
                <a:tc>
                  <a:txBody>
                    <a:bodyPr/>
                    <a:lstStyle/>
                    <a:p>
                      <a:r>
                        <a:rPr lang="pl-PL" sz="1500" u="none" strike="noStrike" kern="1200" cap="all" baseline="0" dirty="0" smtClean="0"/>
                        <a:t>Diagnostyczne</a:t>
                      </a:r>
                      <a:endParaRPr lang="pl-PL" sz="1500" b="1" i="0" u="none" strike="noStrike" kern="1200" cap="all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Jak jest? Z jakiego typu problemami społecznymi i  uwarunkowaniami mamy do czynienia? Dlaczego</a:t>
                      </a:r>
                    </a:p>
                    <a:p>
                      <a:r>
                        <a:rPr lang="pl-PL" sz="1500" u="none" strike="noStrike" kern="1200" baseline="0" dirty="0" smtClean="0"/>
                        <a:t>one występują?</a:t>
                      </a:r>
                      <a:endParaRPr lang="pl-PL" sz="1500" b="0" i="0" u="none" strike="noStrike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Główne przyczyny problemu bezdomności w gminie Małej; diagnoza potrzeb rodziców samotnie wychowujących dzieci korzystających ze świadczeń pomocy społecznej.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551236"/>
                  </a:ext>
                </a:extLst>
              </a:tr>
              <a:tr h="892405">
                <a:tc>
                  <a:txBody>
                    <a:bodyPr/>
                    <a:lstStyle/>
                    <a:p>
                      <a:r>
                        <a:rPr lang="pl-PL" sz="1500" u="none" strike="noStrike" kern="1200" cap="all" baseline="0" dirty="0" smtClean="0"/>
                        <a:t>Historyczne </a:t>
                      </a:r>
                      <a:endParaRPr lang="pl-PL" sz="1500" b="1" i="0" u="none" strike="noStrike" kern="1200" cap="all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Jakie problemy społeczne występowały w przeszłości? Jak je rozwiązywano? Czy wynikają z tego jakieś wnioski dla współczesności?</a:t>
                      </a:r>
                      <a:endParaRPr lang="pl-PL" sz="1500" b="0" i="0" u="none" strike="noStrike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Badanie przyczyn korzystania z pomocy społecznej</a:t>
                      </a:r>
                    </a:p>
                    <a:p>
                      <a:r>
                        <a:rPr lang="pl-PL" sz="1500" u="none" strike="noStrike" kern="1200" baseline="0" dirty="0" smtClean="0"/>
                        <a:t>w 1950 r., w 1960 r. i w 1980 r.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48891"/>
                  </a:ext>
                </a:extLst>
              </a:tr>
              <a:tr h="765309">
                <a:tc>
                  <a:txBody>
                    <a:bodyPr/>
                    <a:lstStyle/>
                    <a:p>
                      <a:r>
                        <a:rPr lang="pl-PL" sz="1500" u="none" strike="noStrike" kern="1200" cap="all" baseline="0" dirty="0" smtClean="0"/>
                        <a:t>Prognostyczne</a:t>
                      </a:r>
                      <a:endParaRPr lang="pl-PL" sz="1500" b="1" i="0" u="none" strike="noStrike" kern="1200" cap="all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W jakim kierunku będą rozwijały się poszczególne dziedziny życia społecznego? Jakie dziedziny polityki społecznej będą potrzebne w przyszłości?</a:t>
                      </a:r>
                      <a:endParaRPr lang="pl-PL" sz="1500" b="0" i="0" u="none" strike="noStrike" kern="1200" baseline="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Badanie zapotrzebowania na pomoc w formie rodzinnych domów dla osób starych w 2020 r.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6346877"/>
                  </a:ext>
                </a:extLst>
              </a:tr>
              <a:tr h="1298043">
                <a:tc>
                  <a:txBody>
                    <a:bodyPr/>
                    <a:lstStyle/>
                    <a:p>
                      <a:r>
                        <a:rPr lang="pl-PL" sz="1500" u="none" strike="noStrike" kern="1200" cap="all" baseline="0" dirty="0" smtClean="0"/>
                        <a:t>Porównawcze</a:t>
                      </a:r>
                      <a:endParaRPr lang="pl-PL" sz="1500" b="1" cap="all" baseline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Czym różnią się a pod jakim względem są podobne poszczególne systemy i podsystemy polityki społecznej? Porównanie wydatków na zasiłki celowe (w przeliczeniu na klienta pomocy społecznej) pomiędzy gminami w województwie mazowieckim.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u="none" strike="noStrike" kern="1200" baseline="0" dirty="0" smtClean="0"/>
                        <a:t>Badanie efektywności różnych form opieki zastępczej nad dzieckiem.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0885903"/>
                  </a:ext>
                </a:extLst>
              </a:tr>
              <a:tr h="892405">
                <a:tc>
                  <a:txBody>
                    <a:bodyPr/>
                    <a:lstStyle/>
                    <a:p>
                      <a:r>
                        <a:rPr lang="pl-PL" sz="1500" cap="all" baseline="0" dirty="0" smtClean="0"/>
                        <a:t>Ewaluacyjne</a:t>
                      </a:r>
                    </a:p>
                    <a:p>
                      <a:r>
                        <a:rPr lang="pl-PL" sz="1500" b="1" cap="all" baseline="0" dirty="0" smtClean="0">
                          <a:latin typeface="Arial Narrow" panose="020B0606020202030204" pitchFamily="34" charset="0"/>
                        </a:rPr>
                        <a:t>(oceniające)</a:t>
                      </a:r>
                      <a:endParaRPr lang="pl-PL" sz="1500" b="1" cap="all" baseline="0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 smtClean="0"/>
                        <a:t>Jak oceniamy realizowaną politykę społeczną i jej wybrane elementy? 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500" dirty="0" smtClean="0"/>
                        <a:t>Badanie skutków udzielonej pomocy dzieciom w formie posiłku w szkołach; Badanie trafności działań zapisanych w kontraktach socjalnych z osobami bezrobotnymi.</a:t>
                      </a:r>
                      <a:endParaRPr lang="pl-PL" sz="1500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763196"/>
                  </a:ext>
                </a:extLst>
              </a:tr>
            </a:tbl>
          </a:graphicData>
        </a:graphic>
      </p:graphicFrame>
      <p:sp>
        <p:nvSpPr>
          <p:cNvPr id="8" name="pole tekstowe 7"/>
          <p:cNvSpPr txBox="1"/>
          <p:nvPr/>
        </p:nvSpPr>
        <p:spPr>
          <a:xfrm>
            <a:off x="1415480" y="6473253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B. </a:t>
            </a:r>
            <a:r>
              <a:rPr lang="pl-PL" dirty="0" err="1"/>
              <a:t>Szatur</a:t>
            </a:r>
            <a:r>
              <a:rPr lang="pl-PL" dirty="0"/>
              <a:t>-Jaworska</a:t>
            </a:r>
          </a:p>
        </p:txBody>
      </p:sp>
    </p:spTree>
    <p:extLst>
      <p:ext uri="{BB962C8B-B14F-4D97-AF65-F5344CB8AC3E}">
        <p14:creationId xmlns:p14="http://schemas.microsoft.com/office/powerpoint/2010/main" val="29903830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2941" y="382386"/>
            <a:ext cx="10175671" cy="670351"/>
          </a:xfrm>
        </p:spPr>
        <p:txBody>
          <a:bodyPr rtlCol="0">
            <a:normAutofit/>
          </a:bodyPr>
          <a:lstStyle/>
          <a:p>
            <a:pPr algn="ctr"/>
            <a:r>
              <a:rPr lang="pl" sz="3600" dirty="0">
                <a:latin typeface="Arial Narrow" panose="020B0606020202030204" pitchFamily="34" charset="0"/>
              </a:rPr>
              <a:t>Inne </a:t>
            </a:r>
            <a:r>
              <a:rPr lang="pl" sz="3600" dirty="0" smtClean="0">
                <a:latin typeface="Arial Narrow" panose="020B0606020202030204" pitchFamily="34" charset="0"/>
              </a:rPr>
              <a:t>rodzaje </a:t>
            </a:r>
            <a:r>
              <a:rPr lang="pl" sz="3600" dirty="0">
                <a:latin typeface="Arial Narrow" panose="020B0606020202030204" pitchFamily="34" charset="0"/>
              </a:rPr>
              <a:t>badań</a:t>
            </a:r>
            <a:endParaRPr lang="pl" sz="32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706378"/>
              </p:ext>
            </p:extLst>
          </p:nvPr>
        </p:nvGraphicFramePr>
        <p:xfrm>
          <a:off x="1055440" y="1196754"/>
          <a:ext cx="10657184" cy="36393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549">
                  <a:extLst>
                    <a:ext uri="{9D8B030D-6E8A-4147-A177-3AD203B41FA5}">
                      <a16:colId xmlns:a16="http://schemas.microsoft.com/office/drawing/2014/main" val="3009233020"/>
                    </a:ext>
                  </a:extLst>
                </a:gridCol>
                <a:gridCol w="4051140">
                  <a:extLst>
                    <a:ext uri="{9D8B030D-6E8A-4147-A177-3AD203B41FA5}">
                      <a16:colId xmlns:a16="http://schemas.microsoft.com/office/drawing/2014/main" val="2648637454"/>
                    </a:ext>
                  </a:extLst>
                </a:gridCol>
                <a:gridCol w="4655495">
                  <a:extLst>
                    <a:ext uri="{9D8B030D-6E8A-4147-A177-3AD203B41FA5}">
                      <a16:colId xmlns:a16="http://schemas.microsoft.com/office/drawing/2014/main" val="1803003862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Rodzaj badania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Cel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Przykład badania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2391481"/>
                  </a:ext>
                </a:extLst>
              </a:tr>
              <a:tr h="1726610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Ilościowe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Jeśli zależy nam na pokazaniu efektu działań w liczbach, procentach – metody statystyczne.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Statystyczna analiza danych na temat świadczeń z pomocy społecznej – ich rodzaju, liczby, wysokości, rozkładu liczby świadczeń w ciągu roku, ich zależności od dochodu świadczeniobiorcy itp.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9840"/>
                  </a:ext>
                </a:extLst>
              </a:tr>
              <a:tr h="1181378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Jakościowe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Jeśli zależy nam na pogłębianiu opisu pewnych zjawisk (np. problemu przemocy w rodzinie) lub procesów (co się dzieje z uczestnikami podczas pracy w grupie).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Wywiady indywidualne z klientami pomocy społecznej na temat stopnia zaspokajania</a:t>
                      </a:r>
                    </a:p>
                    <a:p>
                      <a:r>
                        <a:rPr lang="pl-PL" sz="1799" u="none" strike="noStrike" kern="1200" baseline="0" dirty="0" smtClean="0"/>
                        <a:t>potrzeb poprzez świadczenia materialne i niematerialne z pomocy społecznej.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79241"/>
                  </a:ext>
                </a:extLst>
              </a:tr>
              <a:tr h="148482">
                <a:tc gridSpan="3">
                  <a:txBody>
                    <a:bodyPr/>
                    <a:lstStyle/>
                    <a:p>
                      <a:pPr algn="ctr"/>
                      <a:endParaRPr lang="pl-PL" sz="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755702"/>
                  </a:ext>
                </a:extLst>
              </a:tr>
            </a:tbl>
          </a:graphicData>
        </a:graphic>
      </p:graphicFrame>
      <p:sp>
        <p:nvSpPr>
          <p:cNvPr id="4" name="Prostokąt 3"/>
          <p:cNvSpPr/>
          <p:nvPr/>
        </p:nvSpPr>
        <p:spPr>
          <a:xfrm>
            <a:off x="1055440" y="5349217"/>
            <a:ext cx="1065718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000" cap="all" dirty="0">
                <a:solidFill>
                  <a:schemeClr val="dk1"/>
                </a:solidFill>
                <a:latin typeface="Arial Narrow" panose="020B0606020202030204" pitchFamily="34" charset="0"/>
              </a:rPr>
              <a:t>Często badania mają charakter </a:t>
            </a:r>
            <a:r>
              <a:rPr lang="pl-PL" sz="2000" b="1" cap="all" dirty="0">
                <a:solidFill>
                  <a:schemeClr val="dk1"/>
                </a:solidFill>
                <a:latin typeface="Arial Narrow" panose="020B0606020202030204" pitchFamily="34" charset="0"/>
              </a:rPr>
              <a:t>zarówno </a:t>
            </a:r>
            <a:r>
              <a:rPr lang="pl-PL" sz="2000" b="1" cap="all" dirty="0" smtClean="0">
                <a:solidFill>
                  <a:schemeClr val="dk1"/>
                </a:solidFill>
                <a:latin typeface="Arial Narrow" panose="020B0606020202030204" pitchFamily="34" charset="0"/>
              </a:rPr>
              <a:t>ilościowy, </a:t>
            </a:r>
            <a:r>
              <a:rPr lang="pl-PL" sz="2000" b="1" cap="all" dirty="0">
                <a:solidFill>
                  <a:schemeClr val="dk1"/>
                </a:solidFill>
                <a:latin typeface="Arial Narrow" panose="020B0606020202030204" pitchFamily="34" charset="0"/>
              </a:rPr>
              <a:t>jak i jakościowy </a:t>
            </a:r>
            <a:r>
              <a:rPr lang="pl-PL" sz="2000" cap="all" dirty="0">
                <a:solidFill>
                  <a:schemeClr val="dk1"/>
                </a:solidFill>
                <a:latin typeface="Arial Narrow" panose="020B0606020202030204" pitchFamily="34" charset="0"/>
              </a:rPr>
              <a:t>to znaczy, </a:t>
            </a:r>
            <a:br>
              <a:rPr lang="pl-PL" sz="2000" cap="all" dirty="0">
                <a:solidFill>
                  <a:schemeClr val="dk1"/>
                </a:solidFill>
                <a:latin typeface="Arial Narrow" panose="020B0606020202030204" pitchFamily="34" charset="0"/>
              </a:rPr>
            </a:br>
            <a:r>
              <a:rPr lang="pl-PL" sz="2000" cap="all" dirty="0">
                <a:solidFill>
                  <a:schemeClr val="dk1"/>
                </a:solidFill>
                <a:latin typeface="Arial Narrow" panose="020B0606020202030204" pitchFamily="34" charset="0"/>
              </a:rPr>
              <a:t>że część danych jest prezentowana w sposób statystyczny, a część opisowy. To pozwala z jednej strony zobaczyć skalę zjawiska, a z drugiej strony poznać jego głębokość i przyczyny oraz skutki w jednostkowym wymiarze.</a:t>
            </a:r>
            <a:endParaRPr lang="pl-PL" sz="2400" cap="all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701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2941" y="382386"/>
            <a:ext cx="10175671" cy="670351"/>
          </a:xfrm>
        </p:spPr>
        <p:txBody>
          <a:bodyPr rtlCol="0">
            <a:normAutofit/>
          </a:bodyPr>
          <a:lstStyle/>
          <a:p>
            <a:pPr algn="ctr"/>
            <a:r>
              <a:rPr lang="pl" sz="3600" dirty="0">
                <a:latin typeface="Arial Narrow" panose="020B0606020202030204" pitchFamily="34" charset="0"/>
              </a:rPr>
              <a:t>Inne </a:t>
            </a:r>
            <a:r>
              <a:rPr lang="pl" sz="3600" dirty="0" smtClean="0">
                <a:latin typeface="Arial Narrow" panose="020B0606020202030204" pitchFamily="34" charset="0"/>
              </a:rPr>
              <a:t>rodzaje </a:t>
            </a:r>
            <a:r>
              <a:rPr lang="pl" sz="3600" dirty="0">
                <a:latin typeface="Arial Narrow" panose="020B0606020202030204" pitchFamily="34" charset="0"/>
              </a:rPr>
              <a:t>badań</a:t>
            </a:r>
            <a:endParaRPr lang="pl" sz="32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780242"/>
              </p:ext>
            </p:extLst>
          </p:nvPr>
        </p:nvGraphicFramePr>
        <p:xfrm>
          <a:off x="1055440" y="1196754"/>
          <a:ext cx="10657184" cy="32740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0549">
                  <a:extLst>
                    <a:ext uri="{9D8B030D-6E8A-4147-A177-3AD203B41FA5}">
                      <a16:colId xmlns:a16="http://schemas.microsoft.com/office/drawing/2014/main" val="3009233020"/>
                    </a:ext>
                  </a:extLst>
                </a:gridCol>
                <a:gridCol w="4051140">
                  <a:extLst>
                    <a:ext uri="{9D8B030D-6E8A-4147-A177-3AD203B41FA5}">
                      <a16:colId xmlns:a16="http://schemas.microsoft.com/office/drawing/2014/main" val="2648637454"/>
                    </a:ext>
                  </a:extLst>
                </a:gridCol>
                <a:gridCol w="4655495">
                  <a:extLst>
                    <a:ext uri="{9D8B030D-6E8A-4147-A177-3AD203B41FA5}">
                      <a16:colId xmlns:a16="http://schemas.microsoft.com/office/drawing/2014/main" val="1803003862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Rodzaj badania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Cel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Przykład badania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2391481"/>
                  </a:ext>
                </a:extLst>
              </a:tr>
              <a:tr h="1368152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przekrojowe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Odnoszą się do jednego punktu w czasie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Opisywanie populacji lub zjawiska pod względem ich różnych cech, np. Powszechny Spis Ludności w 2021 roku.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9840"/>
                  </a:ext>
                </a:extLst>
              </a:tr>
              <a:tr h="1181378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dynamiczne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Umożliwiają obserwację tego samego zjawiska przez dłuższy czas, możliwe jest uchwycenie zmian w czasie.</a:t>
                      </a:r>
                      <a:endParaRPr lang="pl-P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Powszechny Spis Ludności w 2021 roku, ale jeśli porównujemy wyniki Spisów w poszczególnych latach np. w 1988 r., 2002 r. i 2011 r.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79241"/>
                  </a:ext>
                </a:extLst>
              </a:tr>
              <a:tr h="148482">
                <a:tc gridSpan="3">
                  <a:txBody>
                    <a:bodyPr/>
                    <a:lstStyle/>
                    <a:p>
                      <a:pPr algn="ctr"/>
                      <a:endParaRPr lang="pl-PL" sz="3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755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729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335360" y="128016"/>
            <a:ext cx="6984776" cy="6613352"/>
          </a:xfrm>
        </p:spPr>
        <p:txBody>
          <a:bodyPr rtlCol="0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diagnoza problemów społecznych w danej gminie lub województwie (w szczególności do strategii rozwiązywania problemów społecznych);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świadczenia pomocy społecznej (np. ilość i wysokość świadczeń, ocena skutków pracy z rodziną, środowiskiem, ocena skuteczności zawieranych kontraktów socjalnych);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jakość i standard świadczonych usług społecznych (np. usług opiekuńczych, specjalistycznych);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realizacja projektów i programów (np. ewaluacja projektów socjalnych i społecznych, w tym projektów finansowanych z funduszy Unii Europejskiej);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organizacje i instytucje pomocy społecznej (np. analiza funkcjonowania ośrodka pomocy społecznej, domu pomocy społecznej, innych placówek pomocy społecznej w celu wprowadzenia zmian organizacyjnych);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poziom wykształcenia kadr pomocy społecznej (np. realizowanie potrzeb szkoleniowych zgłaszanych przez pracowników, ewaluacja szkoleń);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>
                <a:latin typeface="Arial Narrow" panose="020B0606020202030204" pitchFamily="34" charset="0"/>
              </a:rPr>
              <a:t>współpraca między instytucjami pomocy społecznej na poziomie struktur samorządowych oraz międzysektorowych (np. wypracowanie reguł współpracy między OPS i organizacjami pozarządowymi lub między OPS a szkołami i policją, powiatowymi urzędami pracy</a:t>
            </a:r>
            <a:r>
              <a:rPr lang="pl-PL" sz="1600" dirty="0" smtClean="0">
                <a:latin typeface="Arial Narrow" panose="020B0606020202030204" pitchFamily="34" charset="0"/>
              </a:rPr>
              <a:t>).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1600" dirty="0" smtClean="0">
                <a:latin typeface="Arial Narrow" panose="020B0606020202030204" pitchFamily="34" charset="0"/>
              </a:rPr>
              <a:t>Itp., Itd..</a:t>
            </a:r>
            <a:endParaRPr lang="en-US" sz="1600" dirty="0">
              <a:latin typeface="Arial Narrow" panose="020B0606020202030204" pitchFamily="34" charset="0"/>
            </a:endParaRPr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7680177" y="1711520"/>
            <a:ext cx="4383923" cy="2750752"/>
          </a:xfrm>
        </p:spPr>
        <p:txBody>
          <a:bodyPr rtlCol="0">
            <a:normAutofit/>
          </a:bodyPr>
          <a:lstStyle/>
          <a:p>
            <a:r>
              <a:rPr lang="pl-PL" sz="3200" b="1" cap="all" dirty="0">
                <a:latin typeface="Arial Narrow" panose="020B0606020202030204" pitchFamily="34" charset="0"/>
              </a:rPr>
              <a:t>Obszary badawcze </a:t>
            </a:r>
            <a:br>
              <a:rPr lang="pl-PL" sz="3200" b="1" cap="all" dirty="0">
                <a:latin typeface="Arial Narrow" panose="020B0606020202030204" pitchFamily="34" charset="0"/>
              </a:rPr>
            </a:br>
            <a:r>
              <a:rPr lang="pl-PL" sz="3200" b="1" cap="all" dirty="0">
                <a:latin typeface="Arial Narrow" panose="020B0606020202030204" pitchFamily="34" charset="0"/>
              </a:rPr>
              <a:t>w pomocy społecznej</a:t>
            </a:r>
          </a:p>
          <a:p>
            <a:r>
              <a:rPr lang="pl-PL" sz="3200" dirty="0">
                <a:latin typeface="Arial Narrow" panose="020B0606020202030204" pitchFamily="34" charset="0"/>
              </a:rPr>
              <a:t>Czyli przykłady co można badać?</a:t>
            </a:r>
          </a:p>
        </p:txBody>
      </p:sp>
    </p:spTree>
    <p:extLst>
      <p:ext uri="{BB962C8B-B14F-4D97-AF65-F5344CB8AC3E}">
        <p14:creationId xmlns:p14="http://schemas.microsoft.com/office/powerpoint/2010/main" val="3361241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2200" y="117210"/>
            <a:ext cx="10175671" cy="670351"/>
          </a:xfrm>
        </p:spPr>
        <p:txBody>
          <a:bodyPr rtlCol="0">
            <a:normAutofit/>
          </a:bodyPr>
          <a:lstStyle/>
          <a:p>
            <a:pPr algn="ctr"/>
            <a:r>
              <a:rPr lang="pl" sz="3600" dirty="0">
                <a:latin typeface="Arial Narrow" panose="020B0606020202030204" pitchFamily="34" charset="0"/>
              </a:rPr>
              <a:t>Inne </a:t>
            </a:r>
            <a:r>
              <a:rPr lang="pl" sz="3600" dirty="0" smtClean="0">
                <a:latin typeface="Arial Narrow" panose="020B0606020202030204" pitchFamily="34" charset="0"/>
              </a:rPr>
              <a:t>rodzaje </a:t>
            </a:r>
            <a:r>
              <a:rPr lang="pl" sz="3600" dirty="0">
                <a:latin typeface="Arial Narrow" panose="020B0606020202030204" pitchFamily="34" charset="0"/>
              </a:rPr>
              <a:t>badań</a:t>
            </a:r>
            <a:endParaRPr lang="pl" sz="32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306351"/>
              </p:ext>
            </p:extLst>
          </p:nvPr>
        </p:nvGraphicFramePr>
        <p:xfrm>
          <a:off x="922190" y="670976"/>
          <a:ext cx="11175322" cy="60882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1946">
                  <a:extLst>
                    <a:ext uri="{9D8B030D-6E8A-4147-A177-3AD203B41FA5}">
                      <a16:colId xmlns:a16="http://schemas.microsoft.com/office/drawing/2014/main" val="3009233020"/>
                    </a:ext>
                  </a:extLst>
                </a:gridCol>
                <a:gridCol w="2980944">
                  <a:extLst>
                    <a:ext uri="{9D8B030D-6E8A-4147-A177-3AD203B41FA5}">
                      <a16:colId xmlns:a16="http://schemas.microsoft.com/office/drawing/2014/main" val="2648637454"/>
                    </a:ext>
                  </a:extLst>
                </a:gridCol>
                <a:gridCol w="2840145">
                  <a:extLst>
                    <a:ext uri="{9D8B030D-6E8A-4147-A177-3AD203B41FA5}">
                      <a16:colId xmlns:a16="http://schemas.microsoft.com/office/drawing/2014/main" val="1803003862"/>
                    </a:ext>
                  </a:extLst>
                </a:gridCol>
                <a:gridCol w="2902287">
                  <a:extLst>
                    <a:ext uri="{9D8B030D-6E8A-4147-A177-3AD203B41FA5}">
                      <a16:colId xmlns:a16="http://schemas.microsoft.com/office/drawing/2014/main" val="2038447163"/>
                    </a:ext>
                  </a:extLst>
                </a:gridCol>
              </a:tblGrid>
              <a:tr h="546004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Rodzaj badania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System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Instytucja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Klient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2391481"/>
                  </a:ext>
                </a:extLst>
              </a:tr>
              <a:tr h="1386097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lokalne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Zapotrzebowanie na stworzenie nowych instytucji aktywizacji osób niepełnosprawnych w gminie Dużej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Współpraca ośrodka pomocy społecznej z innymi</a:t>
                      </a:r>
                    </a:p>
                    <a:p>
                      <a:r>
                        <a:rPr lang="pl-PL" sz="1799" u="none" strike="noStrike" kern="1200" baseline="0" dirty="0" smtClean="0"/>
                        <a:t>instytucjami w gminie Małej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Profil społeczno-demograficzny klienta pomocy społecznej w gminie Małej</a:t>
                      </a:r>
                      <a:endParaRPr lang="pl-PL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9840"/>
                  </a:ext>
                </a:extLst>
              </a:tr>
              <a:tr h="1645983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regionalne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Diagnoza problemu ubóstwa</a:t>
                      </a:r>
                    </a:p>
                    <a:p>
                      <a:r>
                        <a:rPr lang="pl-PL" sz="1799" u="none" strike="noStrike" kern="1200" baseline="0" dirty="0" smtClean="0"/>
                        <a:t>w województwie pomorskim.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Potrzeby szkoleniowe pracowników powiatowych</a:t>
                      </a:r>
                    </a:p>
                    <a:p>
                      <a:r>
                        <a:rPr lang="pl-PL" sz="1799" u="none" strike="noStrike" kern="1200" baseline="0" dirty="0" smtClean="0"/>
                        <a:t>centrów pomocy rodzinie</a:t>
                      </a:r>
                    </a:p>
                    <a:p>
                      <a:r>
                        <a:rPr lang="pl-PL" sz="1799" u="none" strike="noStrike" kern="1200" baseline="0" dirty="0" smtClean="0"/>
                        <a:t>w województwie mazowieckim.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Stan zdrowia osób pobierających zasiłki stałe</a:t>
                      </a:r>
                    </a:p>
                    <a:p>
                      <a:r>
                        <a:rPr lang="pl-PL" sz="1799" u="none" strike="noStrike" kern="1200" baseline="0" dirty="0" smtClean="0"/>
                        <a:t>w kontekście możliwości</a:t>
                      </a:r>
                    </a:p>
                    <a:p>
                      <a:r>
                        <a:rPr lang="pl-PL" sz="1799" u="none" strike="noStrike" kern="1200" baseline="0" dirty="0" smtClean="0"/>
                        <a:t>podejmowania aktywności</a:t>
                      </a:r>
                    </a:p>
                    <a:p>
                      <a:r>
                        <a:rPr lang="pl-PL" sz="1799" u="none" strike="noStrike" kern="1200" baseline="0" dirty="0" smtClean="0"/>
                        <a:t>zawodowej w województwie</a:t>
                      </a:r>
                    </a:p>
                    <a:p>
                      <a:r>
                        <a:rPr lang="pl-PL" sz="1799" u="none" strike="noStrike" kern="1200" baseline="0" dirty="0" smtClean="0"/>
                        <a:t>Opolskim.</a:t>
                      </a:r>
                      <a:endParaRPr lang="pl-PL" b="1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79241"/>
                  </a:ext>
                </a:extLst>
              </a:tr>
              <a:tr h="1645983">
                <a:tc>
                  <a:txBody>
                    <a:bodyPr/>
                    <a:lstStyle/>
                    <a:p>
                      <a:pPr algn="l"/>
                      <a:r>
                        <a:rPr lang="pl-PL" sz="1800" cap="all" baseline="0" dirty="0" smtClean="0"/>
                        <a:t>krajowe</a:t>
                      </a:r>
                      <a:endParaRPr lang="pl-PL" sz="18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Ocena działania rozwiązań</a:t>
                      </a:r>
                    </a:p>
                    <a:p>
                      <a:r>
                        <a:rPr lang="pl-PL" sz="1799" u="none" strike="noStrike" kern="1200" baseline="0" dirty="0" smtClean="0"/>
                        <a:t>przeciwdziałania</a:t>
                      </a:r>
                    </a:p>
                    <a:p>
                      <a:r>
                        <a:rPr lang="pl-PL" sz="1799" u="none" strike="noStrike" kern="1200" baseline="0" dirty="0" smtClean="0"/>
                        <a:t>przemocy przewidzianych</a:t>
                      </a:r>
                    </a:p>
                    <a:p>
                      <a:r>
                        <a:rPr lang="pl-PL" sz="1799" u="none" strike="noStrike" kern="1200" baseline="0" dirty="0" smtClean="0"/>
                        <a:t>w ustawie o przeciwdziałaniu</a:t>
                      </a:r>
                    </a:p>
                    <a:p>
                      <a:r>
                        <a:rPr lang="pl-PL" sz="1799" u="none" strike="noStrike" kern="1200" baseline="0" dirty="0" smtClean="0"/>
                        <a:t>przemocy w rodzinie</a:t>
                      </a:r>
                    </a:p>
                    <a:p>
                      <a:r>
                        <a:rPr lang="pl-PL" sz="1799" u="none" strike="noStrike" kern="1200" baseline="0" dirty="0" smtClean="0"/>
                        <a:t>z dnia 29 lipca 2005 r.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Stan zatrudnienia pracowników socjalnych w ośrodkach pomocy społecznej w Polsce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u="none" strike="noStrike" kern="1200" baseline="0" dirty="0" smtClean="0"/>
                        <a:t>Osoby niepełnosprawne</a:t>
                      </a:r>
                    </a:p>
                    <a:p>
                      <a:r>
                        <a:rPr lang="pl-PL" sz="1799" u="none" strike="noStrike" kern="1200" baseline="0" dirty="0" smtClean="0"/>
                        <a:t>jako klienci pomocy społecznej.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755702"/>
                  </a:ext>
                </a:extLst>
              </a:tr>
              <a:tr h="606681">
                <a:tc>
                  <a:txBody>
                    <a:bodyPr/>
                    <a:lstStyle/>
                    <a:p>
                      <a:pPr algn="l"/>
                      <a:r>
                        <a:rPr lang="pl-PL" sz="1800" cap="all" baseline="0" dirty="0" smtClean="0"/>
                        <a:t>Międzynarodowe</a:t>
                      </a:r>
                      <a:endParaRPr lang="pl-PL" sz="18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560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272807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985" y="107488"/>
            <a:ext cx="10884479" cy="770336"/>
          </a:xfrm>
        </p:spPr>
        <p:txBody>
          <a:bodyPr rtlCol="0">
            <a:noAutofit/>
          </a:bodyPr>
          <a:lstStyle/>
          <a:p>
            <a:pPr algn="ctr"/>
            <a:r>
              <a:rPr lang="pl-PL" sz="3200" dirty="0">
                <a:latin typeface="Arial Narrow" panose="020B0606020202030204" pitchFamily="34" charset="0"/>
              </a:rPr>
              <a:t>Perspektywy badań </a:t>
            </a:r>
            <a:r>
              <a:rPr lang="pl-PL" sz="3200" b="1" dirty="0">
                <a:latin typeface="Arial Narrow" panose="020B0606020202030204" pitchFamily="34" charset="0"/>
              </a:rPr>
              <a:t>w / dla / </a:t>
            </a:r>
            <a:r>
              <a:rPr lang="pl-PL" sz="3200" b="1" dirty="0" smtClean="0">
                <a:latin typeface="Arial Narrow" panose="020B0606020202030204" pitchFamily="34" charset="0"/>
              </a:rPr>
              <a:t>nad </a:t>
            </a:r>
            <a:r>
              <a:rPr lang="pl-PL" sz="3200" dirty="0" smtClean="0">
                <a:latin typeface="Arial Narrow" panose="020B0606020202030204" pitchFamily="34" charset="0"/>
              </a:rPr>
              <a:t>polem </a:t>
            </a:r>
            <a:r>
              <a:rPr lang="pl-PL" sz="3200" dirty="0">
                <a:latin typeface="Arial Narrow" panose="020B0606020202030204" pitchFamily="34" charset="0"/>
              </a:rPr>
              <a:t>działania w pracy socjalnej </a:t>
            </a:r>
            <a:endParaRPr lang="pl" sz="1800" dirty="0">
              <a:latin typeface="Arial Narrow" panose="020B0606020202030204" pitchFamily="34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795092"/>
              </p:ext>
            </p:extLst>
          </p:nvPr>
        </p:nvGraphicFramePr>
        <p:xfrm>
          <a:off x="950975" y="1052736"/>
          <a:ext cx="11009375" cy="5553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0542">
                  <a:extLst>
                    <a:ext uri="{9D8B030D-6E8A-4147-A177-3AD203B41FA5}">
                      <a16:colId xmlns:a16="http://schemas.microsoft.com/office/drawing/2014/main" val="3009233020"/>
                    </a:ext>
                  </a:extLst>
                </a:gridCol>
                <a:gridCol w="3977355">
                  <a:extLst>
                    <a:ext uri="{9D8B030D-6E8A-4147-A177-3AD203B41FA5}">
                      <a16:colId xmlns:a16="http://schemas.microsoft.com/office/drawing/2014/main" val="2648637454"/>
                    </a:ext>
                  </a:extLst>
                </a:gridCol>
                <a:gridCol w="5651478">
                  <a:extLst>
                    <a:ext uri="{9D8B030D-6E8A-4147-A177-3AD203B41FA5}">
                      <a16:colId xmlns:a16="http://schemas.microsoft.com/office/drawing/2014/main" val="1803003862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Rodzaj badania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Perspektywa</a:t>
                      </a:r>
                      <a:endParaRPr lang="pl-P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Czego dotyczy</a:t>
                      </a:r>
                      <a:endParaRPr lang="pl-P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2391481"/>
                  </a:ext>
                </a:extLst>
              </a:tr>
              <a:tr h="1440161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W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kern="1200" dirty="0" smtClean="0">
                          <a:effectLst/>
                        </a:rPr>
                        <a:t>Analiza, opis i ocena podjętej aktywności w tkance społecznej, w konkretnej instytucji, w środowisku społecznym - partycypacyjno-</a:t>
                      </a:r>
                      <a:r>
                        <a:rPr lang="pl-PL" sz="1799" kern="1200" dirty="0" err="1" smtClean="0">
                          <a:effectLst/>
                        </a:rPr>
                        <a:t>interpretatywna</a:t>
                      </a:r>
                      <a:r>
                        <a:rPr lang="pl-PL" sz="1799" kern="1200" dirty="0" smtClean="0">
                          <a:effectLst/>
                        </a:rPr>
                        <a:t>.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kern="1200" dirty="0" smtClean="0">
                          <a:effectLst/>
                        </a:rPr>
                        <a:t>Są wkomponowane bezpośrednio w proces interwencji socjalnej. można lapidarnie jako „prowadzenie badań na jej rzecz i dzięki niej”.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159840"/>
                  </a:ext>
                </a:extLst>
              </a:tr>
              <a:tr h="1181378">
                <a:tc>
                  <a:txBody>
                    <a:bodyPr/>
                    <a:lstStyle/>
                    <a:p>
                      <a:r>
                        <a:rPr lang="pl-PL" cap="all" baseline="0" dirty="0" smtClean="0"/>
                        <a:t>Dla</a:t>
                      </a:r>
                      <a:endParaRPr lang="pl-PL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kern="1200" dirty="0" smtClean="0">
                          <a:effectLst/>
                        </a:rPr>
                        <a:t>Analizę procesualną zdarzeń, sytuacji, mechanizmów, ale także na ocena ich współbrzmienia w trakcie zmiany - transwersalna</a:t>
                      </a:r>
                      <a:r>
                        <a:rPr lang="pl-PL" sz="1799" kern="1200" baseline="0" dirty="0" smtClean="0">
                          <a:effectLst/>
                        </a:rPr>
                        <a:t> - </a:t>
                      </a:r>
                      <a:r>
                        <a:rPr lang="pl-PL" sz="1799" kern="1200" dirty="0" smtClean="0">
                          <a:effectLst/>
                        </a:rPr>
                        <a:t>połączenie podejścia obiektywistycznego i </a:t>
                      </a:r>
                      <a:r>
                        <a:rPr lang="pl-PL" sz="1799" kern="1200" dirty="0" err="1" smtClean="0">
                          <a:effectLst/>
                        </a:rPr>
                        <a:t>interpretatywno</a:t>
                      </a:r>
                      <a:r>
                        <a:rPr lang="pl-PL" sz="1799" kern="1200" dirty="0" smtClean="0">
                          <a:effectLst/>
                        </a:rPr>
                        <a:t>-partycypacyjnego</a:t>
                      </a:r>
                      <a:endParaRPr lang="pl-PL" sz="1799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kern="1200" dirty="0" smtClean="0">
                          <a:effectLst/>
                        </a:rPr>
                        <a:t>Nie mieszczą się ani w pracy socjalnej – praktyce, ani w pracy socjalnej – nauce. Nie są też poświęcone pracy socjalnej, a mimo to ich wyniki są wykorzystywane przez jej teoretyków i praktyków.</a:t>
                      </a:r>
                    </a:p>
                    <a:p>
                      <a:r>
                        <a:rPr lang="pl-PL" sz="1799" kern="1200" dirty="0" smtClean="0">
                          <a:effectLst/>
                        </a:rPr>
                        <a:t>Np. badania nad genezą i „epidemiologią” zjawisk patologii społecznej, opracowywanie narzędzi analizy potrzeb.</a:t>
                      </a:r>
                      <a:endParaRPr lang="pl-PL" sz="1799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679241"/>
                  </a:ext>
                </a:extLst>
              </a:tr>
              <a:tr h="148482">
                <a:tc>
                  <a:txBody>
                    <a:bodyPr/>
                    <a:lstStyle/>
                    <a:p>
                      <a:pPr algn="l"/>
                      <a:r>
                        <a:rPr lang="pl-PL" sz="1800" cap="all" baseline="0" dirty="0" smtClean="0"/>
                        <a:t>NAD</a:t>
                      </a:r>
                      <a:endParaRPr lang="pl-PL" sz="1800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99" kern="1200" dirty="0" smtClean="0">
                          <a:effectLst/>
                        </a:rPr>
                        <a:t>Analiza i poznanie z perspektywy zewnętrznej (tzw. obiektywnej) - obiektywistyczna</a:t>
                      </a:r>
                      <a:endParaRPr lang="pl-PL" sz="1799" u="none" strike="noStrike" kern="1200" baseline="0" dirty="0" smtClean="0"/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99" kern="1200" dirty="0" smtClean="0">
                          <a:effectLst/>
                        </a:rPr>
                        <a:t>Opisy i analizy historyczne (dzieje instytucji i idei) oraz wąsko rozumiana teoria pracy socjalnej (twier­dzenia teoretyczne, definicje podstawowych pojęć). Tutaj także należałoby zaliczyć badania nad kwalifikacjami i kompetencjami pracowników socjal­nych oraz rozważania nad etyką zawodową.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3755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10592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Znaczek</Template>
  <TotalTime>12</TotalTime>
  <Words>968</Words>
  <Application>Microsoft Office PowerPoint</Application>
  <PresentationFormat>Panoramiczny</PresentationFormat>
  <Paragraphs>116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Gill Sans MT</vt:lpstr>
      <vt:lpstr>Impact</vt:lpstr>
      <vt:lpstr>Badge</vt:lpstr>
      <vt:lpstr>Typy badań  w pracy socjalnej</vt:lpstr>
      <vt:lpstr>Badanie to zbieranie i analizowanie danych według określonych metod i za pomocą określonych technik i narzędzi badawczych dobranych stosownie do celu badania. Cechą badań naukowych jest powtarzalność wyniku przy zastosowaniu tych samych metod i technik.</vt:lpstr>
      <vt:lpstr>Przyjęcie postawy badacza oznacza przyjęcie postawy obiektywnej i refleksyjnej, szukanie prawidłowości  i weryfikacji swoich przekonań, a także  potwierdzenia zasadności swoich działań.</vt:lpstr>
      <vt:lpstr>Rodzaje badań w polityce społecznej </vt:lpstr>
      <vt:lpstr>Inne rodzaje badań</vt:lpstr>
      <vt:lpstr>Inne rodzaje badań</vt:lpstr>
      <vt:lpstr>Prezentacja programu PowerPoint</vt:lpstr>
      <vt:lpstr>Inne rodzaje badań</vt:lpstr>
      <vt:lpstr>Perspektywy badań w / dla / nad polem działania w pracy socjalnej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Typy badań  w pracy socjalnej</dc:title>
  <dc:creator>Iwona Dąbrowska-Jabłońska</dc:creator>
  <cp:lastModifiedBy>Iwona Dąbrowska-Jabłońska</cp:lastModifiedBy>
  <cp:revision>4</cp:revision>
  <dcterms:created xsi:type="dcterms:W3CDTF">2021-05-11T11:38:41Z</dcterms:created>
  <dcterms:modified xsi:type="dcterms:W3CDTF">2021-05-15T11:53:11Z</dcterms:modified>
</cp:coreProperties>
</file>